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301" r:id="rId3"/>
    <p:sldId id="257" r:id="rId4"/>
    <p:sldId id="319" r:id="rId5"/>
    <p:sldId id="258" r:id="rId6"/>
    <p:sldId id="320" r:id="rId7"/>
    <p:sldId id="260" r:id="rId8"/>
    <p:sldId id="302" r:id="rId9"/>
    <p:sldId id="305" r:id="rId10"/>
    <p:sldId id="306" r:id="rId11"/>
    <p:sldId id="308" r:id="rId12"/>
    <p:sldId id="303" r:id="rId13"/>
    <p:sldId id="309" r:id="rId14"/>
    <p:sldId id="310" r:id="rId15"/>
    <p:sldId id="311" r:id="rId16"/>
    <p:sldId id="312" r:id="rId17"/>
    <p:sldId id="313" r:id="rId18"/>
    <p:sldId id="322" r:id="rId19"/>
    <p:sldId id="314" r:id="rId20"/>
    <p:sldId id="315" r:id="rId21"/>
    <p:sldId id="316" r:id="rId22"/>
    <p:sldId id="317" r:id="rId23"/>
    <p:sldId id="321" r:id="rId24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26"/>
      <p:bold r:id="rId27"/>
    </p:embeddedFont>
    <p:embeddedFont>
      <p:font typeface="Fira Code Light" panose="020B0809050000020004" pitchFamily="49" charset="0"/>
      <p:regular r:id="rId28"/>
      <p:bold r:id="rId29"/>
    </p:embeddedFont>
    <p:embeddedFont>
      <p:font typeface="Oswald" panose="00000500000000000000" pitchFamily="2" charset="0"/>
      <p:regular r:id="rId30"/>
      <p:bold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F813CE-B8E8-43FE-99EB-A163FA04CBDE}">
  <a:tblStyle styleId="{E5F813CE-B8E8-43FE-99EB-A163FA04C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5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960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481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675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943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785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23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02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576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038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97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41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5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62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69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9" r:id="rId3"/>
    <p:sldLayoutId id="2147483661" r:id="rId4"/>
    <p:sldLayoutId id="2147483663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slide" Target="slide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1157553" y="2612308"/>
            <a:ext cx="4611636" cy="1211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Supervisor:   M.E. Le Minh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Students:      Nguyen Gia Hung-19119052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                     Nguyen Van Quang Huy-19119030</a:t>
            </a:r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1011654" y="1515367"/>
            <a:ext cx="5152921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+mn-lt"/>
              </a:rPr>
              <a:t>Project: LIGHTING CONTROL SYSTEM</a:t>
            </a:r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885207" y="2048416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228761" y="1581325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944912" y="2781761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7"/>
                <a:chOff x="3409000" y="1026975"/>
                <a:chExt cx="355075" cy="363031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2" y="1246831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366203" y="2762530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885183" y="2171257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157553" y="343685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9;p31">
            <a:extLst>
              <a:ext uri="{FF2B5EF4-FFF2-40B4-BE49-F238E27FC236}">
                <a16:creationId xmlns:a16="http://schemas.microsoft.com/office/drawing/2014/main" id="{42E6AEBF-61C4-264E-1097-1E1814F375A1}"/>
              </a:ext>
            </a:extLst>
          </p:cNvPr>
          <p:cNvSpPr txBox="1">
            <a:spLocks/>
          </p:cNvSpPr>
          <p:nvPr/>
        </p:nvSpPr>
        <p:spPr>
          <a:xfrm>
            <a:off x="3182053" y="219205"/>
            <a:ext cx="4101877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2400" dirty="0">
                <a:latin typeface="+mn-lt"/>
              </a:rPr>
              <a:t>Senior Project 2</a:t>
            </a:r>
          </a:p>
        </p:txBody>
      </p:sp>
      <p:sp>
        <p:nvSpPr>
          <p:cNvPr id="3" name="Google Shape;399;p31">
            <a:extLst>
              <a:ext uri="{FF2B5EF4-FFF2-40B4-BE49-F238E27FC236}">
                <a16:creationId xmlns:a16="http://schemas.microsoft.com/office/drawing/2014/main" id="{7C238095-A092-7A10-FD3D-40DE96916651}"/>
              </a:ext>
            </a:extLst>
          </p:cNvPr>
          <p:cNvSpPr txBox="1">
            <a:spLocks/>
          </p:cNvSpPr>
          <p:nvPr/>
        </p:nvSpPr>
        <p:spPr>
          <a:xfrm>
            <a:off x="974679" y="972564"/>
            <a:ext cx="6365842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2400" dirty="0"/>
              <a:t>Major: </a:t>
            </a:r>
            <a:r>
              <a:rPr lang="en-GB" sz="2400" dirty="0">
                <a:latin typeface="+mn-lt"/>
              </a:rPr>
              <a:t>Computer Engineering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4102" y="1442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+mj-lt"/>
              </a:rPr>
              <a:t> System Design</a:t>
            </a:r>
            <a:endParaRPr sz="3000" dirty="0">
              <a:latin typeface="+mj-lt"/>
            </a:endParaRPr>
          </a:p>
        </p:txBody>
      </p:sp>
      <p:sp>
        <p:nvSpPr>
          <p:cNvPr id="2" name="Google Shape;480;p32">
            <a:extLst>
              <a:ext uri="{FF2B5EF4-FFF2-40B4-BE49-F238E27FC236}">
                <a16:creationId xmlns:a16="http://schemas.microsoft.com/office/drawing/2014/main" id="{04BA444C-E22B-59FE-35D1-FD19777E4D78}"/>
              </a:ext>
            </a:extLst>
          </p:cNvPr>
          <p:cNvSpPr txBox="1">
            <a:spLocks/>
          </p:cNvSpPr>
          <p:nvPr/>
        </p:nvSpPr>
        <p:spPr>
          <a:xfrm>
            <a:off x="7962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>
                <a:latin typeface="+mj-lt"/>
              </a:rPr>
              <a:t>Software designs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1229B-B606-1CAB-FB3C-69C7F249D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56" y="1021072"/>
            <a:ext cx="2891612" cy="3511052"/>
          </a:xfrm>
          <a:prstGeom prst="rect">
            <a:avLst/>
          </a:prstGeom>
        </p:spPr>
      </p:pic>
      <p:sp>
        <p:nvSpPr>
          <p:cNvPr id="6" name="Google Shape;480;p32">
            <a:extLst>
              <a:ext uri="{FF2B5EF4-FFF2-40B4-BE49-F238E27FC236}">
                <a16:creationId xmlns:a16="http://schemas.microsoft.com/office/drawing/2014/main" id="{10B18380-62FC-C690-CFD5-3D6C6415782A}"/>
              </a:ext>
            </a:extLst>
          </p:cNvPr>
          <p:cNvSpPr txBox="1">
            <a:spLocks/>
          </p:cNvSpPr>
          <p:nvPr/>
        </p:nvSpPr>
        <p:spPr>
          <a:xfrm>
            <a:off x="830128" y="4427171"/>
            <a:ext cx="32662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400" dirty="0">
                <a:latin typeface="+mj-lt"/>
              </a:rPr>
              <a:t>Algorithm flowchart of the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6C2B3-787B-AD3E-F400-051D4B2D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029" y="986849"/>
            <a:ext cx="2891612" cy="3545276"/>
          </a:xfrm>
          <a:prstGeom prst="rect">
            <a:avLst/>
          </a:prstGeom>
        </p:spPr>
      </p:pic>
      <p:sp>
        <p:nvSpPr>
          <p:cNvPr id="8" name="Google Shape;480;p32">
            <a:extLst>
              <a:ext uri="{FF2B5EF4-FFF2-40B4-BE49-F238E27FC236}">
                <a16:creationId xmlns:a16="http://schemas.microsoft.com/office/drawing/2014/main" id="{DABB136C-D0F4-C4CE-03A2-EDD694272FFB}"/>
              </a:ext>
            </a:extLst>
          </p:cNvPr>
          <p:cNvSpPr txBox="1">
            <a:spLocks/>
          </p:cNvSpPr>
          <p:nvPr/>
        </p:nvSpPr>
        <p:spPr>
          <a:xfrm>
            <a:off x="4081535" y="4437638"/>
            <a:ext cx="38894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400" dirty="0">
                <a:latin typeface="+mj-lt"/>
              </a:rPr>
              <a:t>Network communication block flowchart</a:t>
            </a:r>
          </a:p>
        </p:txBody>
      </p:sp>
    </p:spTree>
    <p:extLst>
      <p:ext uri="{BB962C8B-B14F-4D97-AF65-F5344CB8AC3E}">
        <p14:creationId xmlns:p14="http://schemas.microsoft.com/office/powerpoint/2010/main" val="5456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626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+mj-lt"/>
              </a:rPr>
              <a:t>System Design</a:t>
            </a:r>
            <a:endParaRPr sz="3000" dirty="0">
              <a:latin typeface="+mj-lt"/>
            </a:endParaRPr>
          </a:p>
        </p:txBody>
      </p:sp>
      <p:sp>
        <p:nvSpPr>
          <p:cNvPr id="2" name="Google Shape;480;p32">
            <a:extLst>
              <a:ext uri="{FF2B5EF4-FFF2-40B4-BE49-F238E27FC236}">
                <a16:creationId xmlns:a16="http://schemas.microsoft.com/office/drawing/2014/main" id="{04BA444C-E22B-59FE-35D1-FD19777E4D78}"/>
              </a:ext>
            </a:extLst>
          </p:cNvPr>
          <p:cNvSpPr txBox="1">
            <a:spLocks/>
          </p:cNvSpPr>
          <p:nvPr/>
        </p:nvSpPr>
        <p:spPr>
          <a:xfrm>
            <a:off x="796200" y="6604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>
                <a:latin typeface="+mj-lt"/>
              </a:rPr>
              <a:t>Server</a:t>
            </a:r>
          </a:p>
        </p:txBody>
      </p:sp>
      <p:pic>
        <p:nvPicPr>
          <p:cNvPr id="6" name="Picture 12" descr="Google Firebase">
            <a:extLst>
              <a:ext uri="{FF2B5EF4-FFF2-40B4-BE49-F238E27FC236}">
                <a16:creationId xmlns:a16="http://schemas.microsoft.com/office/drawing/2014/main" id="{D14044E0-CA51-DB6B-5240-188DBBC7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00" y="1818741"/>
            <a:ext cx="4498292" cy="273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2BFC7D9-6548-012D-E7DB-91F252A6EBF2}"/>
              </a:ext>
            </a:extLst>
          </p:cNvPr>
          <p:cNvSpPr txBox="1"/>
          <p:nvPr/>
        </p:nvSpPr>
        <p:spPr>
          <a:xfrm>
            <a:off x="5465716" y="1716839"/>
            <a:ext cx="2903984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Real-time data storage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Link firebase to website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Link firebase to esp32</a:t>
            </a:r>
          </a:p>
        </p:txBody>
      </p:sp>
    </p:spTree>
    <p:extLst>
      <p:ext uri="{BB962C8B-B14F-4D97-AF65-F5344CB8AC3E}">
        <p14:creationId xmlns:p14="http://schemas.microsoft.com/office/powerpoint/2010/main" val="379734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99" y="496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+mj-lt"/>
              </a:rPr>
              <a:t>Link firebase to Website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AD390C2-4C70-9887-25B7-7DE8C695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16" y="5051425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0F598DB-6B48-823C-21B8-98E9334A8D3B}"/>
              </a:ext>
            </a:extLst>
          </p:cNvPr>
          <p:cNvSpPr txBox="1"/>
          <p:nvPr/>
        </p:nvSpPr>
        <p:spPr>
          <a:xfrm>
            <a:off x="1329300" y="3879288"/>
            <a:ext cx="648072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Copy the command line in firebase to source web</a:t>
            </a:r>
          </a:p>
        </p:txBody>
      </p:sp>
      <p:pic>
        <p:nvPicPr>
          <p:cNvPr id="15" name="Picture 86">
            <a:extLst>
              <a:ext uri="{FF2B5EF4-FFF2-40B4-BE49-F238E27FC236}">
                <a16:creationId xmlns:a16="http://schemas.microsoft.com/office/drawing/2014/main" id="{BF22DAA8-2861-854D-96C9-B8C962FD8E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49"/>
          <a:stretch/>
        </p:blipFill>
        <p:spPr bwMode="auto">
          <a:xfrm>
            <a:off x="711140" y="1237532"/>
            <a:ext cx="3860857" cy="2409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98594CD1-BA46-BE98-F381-EE4F8D393C2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3385780" y="2442219"/>
            <a:ext cx="1186217" cy="52371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C2411197-83A3-8A2C-74D1-8BF3D472C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7" y="1237532"/>
            <a:ext cx="3852002" cy="24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3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99" y="496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+mj-lt"/>
              </a:rPr>
              <a:t>Link firebase to ESP32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AD390C2-4C70-9887-25B7-7DE8C695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16" y="5051425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0F598DB-6B48-823C-21B8-98E9334A8D3B}"/>
              </a:ext>
            </a:extLst>
          </p:cNvPr>
          <p:cNvSpPr txBox="1"/>
          <p:nvPr/>
        </p:nvSpPr>
        <p:spPr>
          <a:xfrm>
            <a:off x="967425" y="3879288"/>
            <a:ext cx="7227974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Copy secret code from firebase into source code of ESP32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29809E5-5F70-F153-FA57-7F3365B16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53" y="1238789"/>
            <a:ext cx="3814678" cy="2514883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E35426D5-09C7-55DA-8582-701A573D8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443" y="1238789"/>
            <a:ext cx="3818179" cy="2498850"/>
          </a:xfrm>
          <a:prstGeom prst="rect">
            <a:avLst/>
          </a:prstGeom>
        </p:spPr>
      </p:pic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7F9E2802-C93A-904F-9E80-5C593A761F94}"/>
              </a:ext>
            </a:extLst>
          </p:cNvPr>
          <p:cNvCxnSpPr>
            <a:cxnSpLocks/>
          </p:cNvCxnSpPr>
          <p:nvPr/>
        </p:nvCxnSpPr>
        <p:spPr>
          <a:xfrm>
            <a:off x="3990886" y="3529013"/>
            <a:ext cx="1726250" cy="6876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4834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99" y="496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Server</a:t>
            </a:r>
            <a:endParaRPr lang="en-US" sz="3000" dirty="0">
              <a:latin typeface="+mj-lt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AD390C2-4C70-9887-25B7-7DE8C695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16" y="5051425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0F598DB-6B48-823C-21B8-98E9334A8D3B}"/>
              </a:ext>
            </a:extLst>
          </p:cNvPr>
          <p:cNvSpPr txBox="1"/>
          <p:nvPr/>
        </p:nvSpPr>
        <p:spPr>
          <a:xfrm>
            <a:off x="884212" y="3968360"/>
            <a:ext cx="7227974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rPr>
              <a:t>Copy secret code from firebase into source code of ESP32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75D45EF-F3FE-4EDC-49DD-9253EAB4F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746" y="1352538"/>
            <a:ext cx="4934998" cy="26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99" y="496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Website</a:t>
            </a:r>
            <a:endParaRPr lang="en-US" sz="3000" dirty="0">
              <a:latin typeface="+mj-lt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AD390C2-4C70-9887-25B7-7DE8C695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16" y="5051425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688B5F6-97A5-CB98-A5E2-037F9A84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187" y="1335782"/>
            <a:ext cx="6025900" cy="32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6"/>
          <p:cNvSpPr txBox="1">
            <a:spLocks noGrp="1"/>
          </p:cNvSpPr>
          <p:nvPr>
            <p:ph type="title"/>
          </p:nvPr>
        </p:nvSpPr>
        <p:spPr>
          <a:xfrm>
            <a:off x="1386260" y="753550"/>
            <a:ext cx="3601500" cy="1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Lighting Control System </a:t>
            </a:r>
            <a:endParaRPr sz="2400" dirty="0"/>
          </a:p>
        </p:txBody>
      </p:sp>
      <p:sp>
        <p:nvSpPr>
          <p:cNvPr id="1662" name="Google Shape;1662;p76"/>
          <p:cNvSpPr txBox="1">
            <a:spLocks noGrp="1"/>
          </p:cNvSpPr>
          <p:nvPr>
            <p:ph type="subTitle" idx="1"/>
          </p:nvPr>
        </p:nvSpPr>
        <p:spPr>
          <a:xfrm>
            <a:off x="1386260" y="2096225"/>
            <a:ext cx="4166849" cy="1776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System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System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</a:t>
            </a:r>
            <a:r>
              <a:rPr lang="en-US" sz="1800" dirty="0">
                <a:solidFill>
                  <a:srgbClr val="FF0000"/>
                </a:solidFill>
              </a:rPr>
              <a:t>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 Conclusion and future work</a:t>
            </a:r>
            <a:endParaRPr sz="1800" dirty="0"/>
          </a:p>
        </p:txBody>
      </p:sp>
      <p:sp>
        <p:nvSpPr>
          <p:cNvPr id="1663" name="Google Shape;1663;p7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664" name="Google Shape;1664;p7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65" name="Google Shape;1665;p7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7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7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8" name="Google Shape;1668;p7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69" name="Google Shape;1669;p7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0" name="Google Shape;1670;p7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71" name="Google Shape;1671;p7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2" name="Google Shape;1672;p7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73" name="Google Shape;1673;p7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4" name="Google Shape;1674;p7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75" name="Google Shape;1675;p7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76" name="Google Shape;1676;p7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7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8" name="Google Shape;1678;p7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80" name="Google Shape;1680;p76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81" name="Google Shape;1681;p76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2" name="Google Shape;1682;p7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7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7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7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7D764-63BE-F995-5526-D2EFF72B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760" y="1414271"/>
            <a:ext cx="2681008" cy="1922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01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99" y="496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>
                <a:latin typeface="+mj-lt"/>
              </a:rPr>
              <a:t>Results</a:t>
            </a:r>
            <a:endParaRPr lang="en-US" sz="3000" dirty="0">
              <a:latin typeface="+mj-lt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AD390C2-4C70-9887-25B7-7DE8C695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16" y="5051425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3915F9B4-0F81-E931-1906-AF8897A2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00" y="1343402"/>
            <a:ext cx="3055601" cy="2925711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FEBBC7D9-13C9-2658-2027-4E84AC41A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129" y="1177382"/>
            <a:ext cx="4437870" cy="3380943"/>
          </a:xfrm>
          <a:prstGeom prst="rect">
            <a:avLst/>
          </a:prstGeom>
        </p:spPr>
      </p:pic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CE62EF2B-0C2B-3944-7E25-AD28E783ACC3}"/>
              </a:ext>
            </a:extLst>
          </p:cNvPr>
          <p:cNvCxnSpPr>
            <a:cxnSpLocks/>
          </p:cNvCxnSpPr>
          <p:nvPr/>
        </p:nvCxnSpPr>
        <p:spPr>
          <a:xfrm flipH="1">
            <a:off x="6989885" y="2171700"/>
            <a:ext cx="606669" cy="237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B0ED1A4-5AE9-3E90-7027-E8EFBF7B4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442" y="2999034"/>
            <a:ext cx="688908" cy="323116"/>
          </a:xfrm>
          <a:prstGeom prst="rect">
            <a:avLst/>
          </a:prstGeom>
        </p:spPr>
      </p:pic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A049C292-B7B8-D8DA-0E7D-CAEF99D3378D}"/>
              </a:ext>
            </a:extLst>
          </p:cNvPr>
          <p:cNvCxnSpPr>
            <a:cxnSpLocks/>
          </p:cNvCxnSpPr>
          <p:nvPr/>
        </p:nvCxnSpPr>
        <p:spPr>
          <a:xfrm flipV="1">
            <a:off x="6686550" y="3620115"/>
            <a:ext cx="0" cy="446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5AD1A699-68D0-B051-E7DC-A8100FA669D5}"/>
              </a:ext>
            </a:extLst>
          </p:cNvPr>
          <p:cNvCxnSpPr>
            <a:cxnSpLocks/>
          </p:cNvCxnSpPr>
          <p:nvPr/>
        </p:nvCxnSpPr>
        <p:spPr>
          <a:xfrm flipV="1">
            <a:off x="5635869" y="3064305"/>
            <a:ext cx="445666" cy="257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Đường kết nối Mũi tên Thẳng 17">
            <a:extLst>
              <a:ext uri="{FF2B5EF4-FFF2-40B4-BE49-F238E27FC236}">
                <a16:creationId xmlns:a16="http://schemas.microsoft.com/office/drawing/2014/main" id="{9F626331-B494-58FF-DB5C-163BF12180CF}"/>
              </a:ext>
            </a:extLst>
          </p:cNvPr>
          <p:cNvCxnSpPr>
            <a:cxnSpLocks/>
          </p:cNvCxnSpPr>
          <p:nvPr/>
        </p:nvCxnSpPr>
        <p:spPr>
          <a:xfrm flipH="1">
            <a:off x="6402455" y="2335868"/>
            <a:ext cx="96715" cy="577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9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99" y="496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>
                <a:latin typeface="+mj-lt"/>
              </a:rPr>
              <a:t>Results</a:t>
            </a:r>
            <a:endParaRPr lang="en-US" sz="3000" dirty="0">
              <a:latin typeface="+mj-lt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AD390C2-4C70-9887-25B7-7DE8C695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16" y="5051425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1">
            <a:extLst>
              <a:ext uri="{FF2B5EF4-FFF2-40B4-BE49-F238E27FC236}">
                <a16:creationId xmlns:a16="http://schemas.microsoft.com/office/drawing/2014/main" id="{9E05263B-F27A-0E60-AA25-FCA66EC9C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24" y="2213361"/>
            <a:ext cx="2643488" cy="1315652"/>
          </a:xfrm>
          <a:prstGeom prst="rect">
            <a:avLst/>
          </a:prstGeom>
        </p:spPr>
      </p:pic>
      <p:pic>
        <p:nvPicPr>
          <p:cNvPr id="6" name="Picture 23">
            <a:extLst>
              <a:ext uri="{FF2B5EF4-FFF2-40B4-BE49-F238E27FC236}">
                <a16:creationId xmlns:a16="http://schemas.microsoft.com/office/drawing/2014/main" id="{8299255E-A926-3AF3-3E2E-1F6601937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783" y="1922805"/>
            <a:ext cx="3868231" cy="1939894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B05BA72-3E4F-2B72-1E43-ECB61B3541BD}"/>
              </a:ext>
            </a:extLst>
          </p:cNvPr>
          <p:cNvSpPr txBox="1"/>
          <p:nvPr/>
        </p:nvSpPr>
        <p:spPr>
          <a:xfrm>
            <a:off x="1414329" y="3588036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Timer options menu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F06DC7A1-3E5E-DB16-7218-A25CC8D8E3FA}"/>
              </a:ext>
            </a:extLst>
          </p:cNvPr>
          <p:cNvSpPr txBox="1"/>
          <p:nvPr/>
        </p:nvSpPr>
        <p:spPr>
          <a:xfrm>
            <a:off x="5046291" y="3921722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Timer setting details</a:t>
            </a:r>
            <a:endParaRPr lang="en-US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849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99" y="496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>
                <a:latin typeface="+mj-lt"/>
              </a:rPr>
              <a:t>Website interface</a:t>
            </a:r>
            <a:endParaRPr lang="en-US" sz="3000" dirty="0">
              <a:latin typeface="+mj-lt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AD390C2-4C70-9887-25B7-7DE8C695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16" y="5051425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CB54FD7-00C4-FF96-87D5-56850BF6D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00" y="1436822"/>
            <a:ext cx="3581899" cy="3188484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DEC5D021-CA86-1060-D687-D67D1E4E8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774" y="1436822"/>
            <a:ext cx="4247026" cy="3188484"/>
          </a:xfrm>
          <a:prstGeom prst="rect">
            <a:avLst/>
          </a:prstGeom>
        </p:spPr>
      </p:pic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BF9AF007-1F91-D656-84AD-3FB4AA5ADFD3}"/>
              </a:ext>
            </a:extLst>
          </p:cNvPr>
          <p:cNvCxnSpPr/>
          <p:nvPr/>
        </p:nvCxnSpPr>
        <p:spPr>
          <a:xfrm flipV="1">
            <a:off x="2110811" y="2401368"/>
            <a:ext cx="2461189" cy="58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D4347728-4D8C-D2C9-21C5-0EDD46F9E215}"/>
              </a:ext>
            </a:extLst>
          </p:cNvPr>
          <p:cNvCxnSpPr/>
          <p:nvPr/>
        </p:nvCxnSpPr>
        <p:spPr>
          <a:xfrm flipV="1">
            <a:off x="2033899" y="2571750"/>
            <a:ext cx="3269517" cy="957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4E926D95-3B8B-C012-C6D7-14DF0286EFBC}"/>
              </a:ext>
            </a:extLst>
          </p:cNvPr>
          <p:cNvCxnSpPr/>
          <p:nvPr/>
        </p:nvCxnSpPr>
        <p:spPr>
          <a:xfrm flipV="1">
            <a:off x="1734796" y="3102123"/>
            <a:ext cx="2844120" cy="796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5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6"/>
          <p:cNvSpPr txBox="1">
            <a:spLocks noGrp="1"/>
          </p:cNvSpPr>
          <p:nvPr>
            <p:ph type="title"/>
          </p:nvPr>
        </p:nvSpPr>
        <p:spPr>
          <a:xfrm>
            <a:off x="1386260" y="753550"/>
            <a:ext cx="3601500" cy="1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Lighting Control System </a:t>
            </a:r>
            <a:endParaRPr sz="2400" dirty="0"/>
          </a:p>
        </p:txBody>
      </p:sp>
      <p:sp>
        <p:nvSpPr>
          <p:cNvPr id="1662" name="Google Shape;1662;p76"/>
          <p:cNvSpPr txBox="1">
            <a:spLocks noGrp="1"/>
          </p:cNvSpPr>
          <p:nvPr>
            <p:ph type="subTitle" idx="1"/>
          </p:nvPr>
        </p:nvSpPr>
        <p:spPr>
          <a:xfrm>
            <a:off x="1386260" y="2096225"/>
            <a:ext cx="4166849" cy="1776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System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System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 Conclusion and future work</a:t>
            </a:r>
            <a:endParaRPr sz="1800" dirty="0"/>
          </a:p>
        </p:txBody>
      </p:sp>
      <p:sp>
        <p:nvSpPr>
          <p:cNvPr id="1663" name="Google Shape;1663;p7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664" name="Google Shape;1664;p7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65" name="Google Shape;1665;p7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7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7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8" name="Google Shape;1668;p7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69" name="Google Shape;1669;p7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0" name="Google Shape;1670;p7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71" name="Google Shape;1671;p7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2" name="Google Shape;1672;p7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73" name="Google Shape;1673;p7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4" name="Google Shape;1674;p7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75" name="Google Shape;1675;p7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76" name="Google Shape;1676;p7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7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8" name="Google Shape;1678;p7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80" name="Google Shape;1680;p76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81" name="Google Shape;1681;p76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2" name="Google Shape;1682;p7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7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7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7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7D764-63BE-F995-5526-D2EFF72B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760" y="1414271"/>
            <a:ext cx="2681008" cy="1922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6"/>
          <p:cNvSpPr txBox="1">
            <a:spLocks noGrp="1"/>
          </p:cNvSpPr>
          <p:nvPr>
            <p:ph type="title"/>
          </p:nvPr>
        </p:nvSpPr>
        <p:spPr>
          <a:xfrm>
            <a:off x="1386260" y="753550"/>
            <a:ext cx="3601500" cy="1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Lighting Control System </a:t>
            </a:r>
            <a:endParaRPr sz="2400" dirty="0"/>
          </a:p>
        </p:txBody>
      </p:sp>
      <p:sp>
        <p:nvSpPr>
          <p:cNvPr id="1662" name="Google Shape;1662;p76"/>
          <p:cNvSpPr txBox="1">
            <a:spLocks noGrp="1"/>
          </p:cNvSpPr>
          <p:nvPr>
            <p:ph type="subTitle" idx="1"/>
          </p:nvPr>
        </p:nvSpPr>
        <p:spPr>
          <a:xfrm>
            <a:off x="1386260" y="2096225"/>
            <a:ext cx="4166849" cy="1776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System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System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</a:t>
            </a:r>
            <a:r>
              <a:rPr lang="en-US" sz="1800" dirty="0">
                <a:solidFill>
                  <a:schemeClr val="bg1"/>
                </a:solidFill>
              </a:rPr>
              <a:t>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 </a:t>
            </a:r>
            <a:r>
              <a:rPr lang="en-US" sz="1800" dirty="0">
                <a:solidFill>
                  <a:srgbClr val="FF0000"/>
                </a:solidFill>
              </a:rPr>
              <a:t>Conclusion and future work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1663" name="Google Shape;1663;p7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664" name="Google Shape;1664;p7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65" name="Google Shape;1665;p7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7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7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8" name="Google Shape;1668;p7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69" name="Google Shape;1669;p7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0" name="Google Shape;1670;p7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71" name="Google Shape;1671;p7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2" name="Google Shape;1672;p7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73" name="Google Shape;1673;p7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4" name="Google Shape;1674;p7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75" name="Google Shape;1675;p7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76" name="Google Shape;1676;p7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7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8" name="Google Shape;1678;p7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80" name="Google Shape;1680;p76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81" name="Google Shape;1681;p76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2" name="Google Shape;1682;p7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7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7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7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7D764-63BE-F995-5526-D2EFF72B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760" y="1414271"/>
            <a:ext cx="2681008" cy="1922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19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AutoShape 7">
            <a:extLst>
              <a:ext uri="{FF2B5EF4-FFF2-40B4-BE49-F238E27FC236}">
                <a16:creationId xmlns:a16="http://schemas.microsoft.com/office/drawing/2014/main" id="{BAD390C2-4C70-9887-25B7-7DE8C695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16" y="5051425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2DC6BB7-E8CA-E457-01A5-FCDC7C4B0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1" y="248697"/>
            <a:ext cx="7674793" cy="44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1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99" y="496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>
                <a:latin typeface="+mj-lt"/>
              </a:rPr>
              <a:t>Conclusion and future work</a:t>
            </a:r>
            <a:endParaRPr lang="en-US" sz="3000" dirty="0">
              <a:latin typeface="+mj-lt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AD390C2-4C70-9887-25B7-7DE8C695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16" y="5051425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63A71CE-B312-9855-C428-A9ACC8292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00" y="1211368"/>
            <a:ext cx="7285698" cy="34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95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41B76C10-A238-8651-DF37-2D556E9E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46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2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19999" y="466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Introduction</a:t>
            </a:r>
            <a:endParaRPr dirty="0">
              <a:latin typeface="+mj-lt"/>
            </a:endParaRPr>
          </a:p>
        </p:txBody>
      </p:sp>
      <p:sp>
        <p:nvSpPr>
          <p:cNvPr id="481" name="Google Shape;481;p32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4364064" cy="3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400" dirty="0"/>
              <a:t>Today with the strong development of the 4.0 technology era, the development of IoT systems formed such as smart houses, smart cities, and smart farms,…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400" dirty="0"/>
              <a:t>To approach the IoT model and learn the basic knowledge of this technology and to provide people with a system that helps them can control the devices remotely.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400" dirty="0"/>
              <a:t>Our group decided to build “A Lighting Control System” which uses IoT technology as the foundation.</a:t>
            </a:r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4B5DCA-D372-5927-377C-C12C4EEBE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564" y="1188900"/>
            <a:ext cx="2340864" cy="25149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6"/>
          <p:cNvSpPr txBox="1">
            <a:spLocks noGrp="1"/>
          </p:cNvSpPr>
          <p:nvPr>
            <p:ph type="title"/>
          </p:nvPr>
        </p:nvSpPr>
        <p:spPr>
          <a:xfrm>
            <a:off x="1386260" y="753550"/>
            <a:ext cx="3601500" cy="1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Lighting Control System </a:t>
            </a:r>
            <a:endParaRPr sz="2400" dirty="0"/>
          </a:p>
        </p:txBody>
      </p:sp>
      <p:sp>
        <p:nvSpPr>
          <p:cNvPr id="1662" name="Google Shape;1662;p76"/>
          <p:cNvSpPr txBox="1">
            <a:spLocks noGrp="1"/>
          </p:cNvSpPr>
          <p:nvPr>
            <p:ph type="subTitle" idx="1"/>
          </p:nvPr>
        </p:nvSpPr>
        <p:spPr>
          <a:xfrm>
            <a:off x="1386260" y="2096225"/>
            <a:ext cx="4166849" cy="1776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</a:t>
            </a:r>
            <a:r>
              <a:rPr lang="en-US" sz="1800" dirty="0">
                <a:solidFill>
                  <a:srgbClr val="FF0000"/>
                </a:solidFill>
              </a:rPr>
              <a:t>System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System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 Conclusion and future work</a:t>
            </a:r>
            <a:endParaRPr sz="1800" dirty="0"/>
          </a:p>
        </p:txBody>
      </p:sp>
      <p:sp>
        <p:nvSpPr>
          <p:cNvPr id="1663" name="Google Shape;1663;p7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664" name="Google Shape;1664;p7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65" name="Google Shape;1665;p7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7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7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8" name="Google Shape;1668;p7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69" name="Google Shape;1669;p7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0" name="Google Shape;1670;p7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71" name="Google Shape;1671;p7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2" name="Google Shape;1672;p7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73" name="Google Shape;1673;p7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4" name="Google Shape;1674;p7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75" name="Google Shape;1675;p7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76" name="Google Shape;1676;p7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7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8" name="Google Shape;1678;p7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80" name="Google Shape;1680;p76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81" name="Google Shape;1681;p76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2" name="Google Shape;1682;p7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7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7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7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7D764-63BE-F995-5526-D2EFF72B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760" y="1414271"/>
            <a:ext cx="2681008" cy="1922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61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6000"/>
          </a:schemeClr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3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98;p31">
            <a:extLst>
              <a:ext uri="{FF2B5EF4-FFF2-40B4-BE49-F238E27FC236}">
                <a16:creationId xmlns:a16="http://schemas.microsoft.com/office/drawing/2014/main" id="{7310BF4D-A680-4AE0-B7E6-71563D2E64B5}"/>
              </a:ext>
            </a:extLst>
          </p:cNvPr>
          <p:cNvSpPr txBox="1">
            <a:spLocks/>
          </p:cNvSpPr>
          <p:nvPr/>
        </p:nvSpPr>
        <p:spPr>
          <a:xfrm>
            <a:off x="759733" y="109797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>
                <a:latin typeface="Oswald"/>
                <a:ea typeface="Oswald"/>
                <a:cs typeface="Oswald"/>
                <a:sym typeface="Oswald"/>
              </a:rPr>
              <a:t>CET K19</a:t>
            </a:r>
            <a:endParaRPr lang="en-GB" sz="10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Google Shape;480;p32">
            <a:extLst>
              <a:ext uri="{FF2B5EF4-FFF2-40B4-BE49-F238E27FC236}">
                <a16:creationId xmlns:a16="http://schemas.microsoft.com/office/drawing/2014/main" id="{EC738776-AC01-38CD-3539-B4850511D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503" y="4182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+mn-lt"/>
              </a:rPr>
              <a:t>System model</a:t>
            </a:r>
            <a:endParaRPr sz="3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3521E-6B91-0B1D-498D-5FCC2BF6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886" y="1160346"/>
            <a:ext cx="6100517" cy="33979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6"/>
          <p:cNvSpPr txBox="1">
            <a:spLocks noGrp="1"/>
          </p:cNvSpPr>
          <p:nvPr>
            <p:ph type="title"/>
          </p:nvPr>
        </p:nvSpPr>
        <p:spPr>
          <a:xfrm>
            <a:off x="1386260" y="753550"/>
            <a:ext cx="3601500" cy="1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Lighting Control System </a:t>
            </a:r>
            <a:endParaRPr sz="2400" dirty="0"/>
          </a:p>
        </p:txBody>
      </p:sp>
      <p:sp>
        <p:nvSpPr>
          <p:cNvPr id="1662" name="Google Shape;1662;p76"/>
          <p:cNvSpPr txBox="1">
            <a:spLocks noGrp="1"/>
          </p:cNvSpPr>
          <p:nvPr>
            <p:ph type="subTitle" idx="1"/>
          </p:nvPr>
        </p:nvSpPr>
        <p:spPr>
          <a:xfrm>
            <a:off x="1386260" y="2096225"/>
            <a:ext cx="4166849" cy="1776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 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2. System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3. </a:t>
            </a:r>
            <a:r>
              <a:rPr lang="en-US" sz="1800" dirty="0">
                <a:solidFill>
                  <a:srgbClr val="FF0000"/>
                </a:solidFill>
              </a:rPr>
              <a:t>System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4. 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 Conclusion and future work</a:t>
            </a:r>
            <a:endParaRPr sz="1800" dirty="0"/>
          </a:p>
        </p:txBody>
      </p:sp>
      <p:sp>
        <p:nvSpPr>
          <p:cNvPr id="1663" name="Google Shape;1663;p7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664" name="Google Shape;1664;p7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65" name="Google Shape;1665;p7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7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7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8" name="Google Shape;1668;p7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669" name="Google Shape;1669;p7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0" name="Google Shape;1670;p7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671" name="Google Shape;1671;p7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2" name="Google Shape;1672;p7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673" name="Google Shape;1673;p7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4" name="Google Shape;1674;p7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75" name="Google Shape;1675;p7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676" name="Google Shape;1676;p7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7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8" name="Google Shape;1678;p7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80" name="Google Shape;1680;p76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81" name="Google Shape;1681;p76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2" name="Google Shape;1682;p7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7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7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7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7D764-63BE-F995-5526-D2EFF72B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760" y="1414271"/>
            <a:ext cx="2681008" cy="1922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112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200" y="466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+mj-lt"/>
              </a:rPr>
              <a:t>System Design</a:t>
            </a:r>
            <a:endParaRPr sz="30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98E44C-65B4-E19A-702A-260FDEE9D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300" y="1435331"/>
            <a:ext cx="6170364" cy="26653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587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+mj-lt"/>
              </a:rPr>
              <a:t>System Design</a:t>
            </a:r>
            <a:endParaRPr sz="3000" dirty="0">
              <a:latin typeface="+mj-lt"/>
            </a:endParaRPr>
          </a:p>
        </p:txBody>
      </p:sp>
      <p:sp>
        <p:nvSpPr>
          <p:cNvPr id="2" name="Google Shape;480;p32">
            <a:extLst>
              <a:ext uri="{FF2B5EF4-FFF2-40B4-BE49-F238E27FC236}">
                <a16:creationId xmlns:a16="http://schemas.microsoft.com/office/drawing/2014/main" id="{04BA444C-E22B-59FE-35D1-FD19777E4D78}"/>
              </a:ext>
            </a:extLst>
          </p:cNvPr>
          <p:cNvSpPr txBox="1">
            <a:spLocks/>
          </p:cNvSpPr>
          <p:nvPr/>
        </p:nvSpPr>
        <p:spPr>
          <a:xfrm>
            <a:off x="720001" y="69058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>
                <a:latin typeface="+mj-lt"/>
              </a:rPr>
              <a:t>Hardware designs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3B8A2-2206-A6A3-A7AD-51BF7A661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388" y="1403305"/>
            <a:ext cx="4854975" cy="2599499"/>
          </a:xfrm>
          <a:prstGeom prst="rect">
            <a:avLst/>
          </a:prstGeom>
        </p:spPr>
      </p:pic>
      <p:sp>
        <p:nvSpPr>
          <p:cNvPr id="4" name="Google Shape;480;p32">
            <a:extLst>
              <a:ext uri="{FF2B5EF4-FFF2-40B4-BE49-F238E27FC236}">
                <a16:creationId xmlns:a16="http://schemas.microsoft.com/office/drawing/2014/main" id="{0D6BA841-DA92-479C-F59F-03F76EDC497E}"/>
              </a:ext>
            </a:extLst>
          </p:cNvPr>
          <p:cNvSpPr txBox="1">
            <a:spLocks/>
          </p:cNvSpPr>
          <p:nvPr/>
        </p:nvSpPr>
        <p:spPr>
          <a:xfrm>
            <a:off x="3785770" y="40239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>
                <a:latin typeface="+mj-lt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09511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CET K19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0;p32">
            <a:extLst>
              <a:ext uri="{FF2B5EF4-FFF2-40B4-BE49-F238E27FC236}">
                <a16:creationId xmlns:a16="http://schemas.microsoft.com/office/drawing/2014/main" id="{66F66145-576B-1EA1-9F88-27883BF86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1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+mj-lt"/>
              </a:rPr>
              <a:t>System Design</a:t>
            </a:r>
            <a:endParaRPr sz="3000" dirty="0">
              <a:latin typeface="+mj-lt"/>
            </a:endParaRPr>
          </a:p>
        </p:txBody>
      </p:sp>
      <p:sp>
        <p:nvSpPr>
          <p:cNvPr id="2" name="Google Shape;480;p32">
            <a:extLst>
              <a:ext uri="{FF2B5EF4-FFF2-40B4-BE49-F238E27FC236}">
                <a16:creationId xmlns:a16="http://schemas.microsoft.com/office/drawing/2014/main" id="{04BA444C-E22B-59FE-35D1-FD19777E4D78}"/>
              </a:ext>
            </a:extLst>
          </p:cNvPr>
          <p:cNvSpPr txBox="1">
            <a:spLocks/>
          </p:cNvSpPr>
          <p:nvPr/>
        </p:nvSpPr>
        <p:spPr>
          <a:xfrm>
            <a:off x="796200" y="6604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>
                <a:latin typeface="+mj-lt"/>
              </a:rPr>
              <a:t>Hardware designs</a:t>
            </a:r>
          </a:p>
        </p:txBody>
      </p:sp>
      <p:sp>
        <p:nvSpPr>
          <p:cNvPr id="4" name="Google Shape;480;p32">
            <a:extLst>
              <a:ext uri="{FF2B5EF4-FFF2-40B4-BE49-F238E27FC236}">
                <a16:creationId xmlns:a16="http://schemas.microsoft.com/office/drawing/2014/main" id="{0D6BA841-DA92-479C-F59F-03F76EDC497E}"/>
              </a:ext>
            </a:extLst>
          </p:cNvPr>
          <p:cNvSpPr txBox="1">
            <a:spLocks/>
          </p:cNvSpPr>
          <p:nvPr/>
        </p:nvSpPr>
        <p:spPr>
          <a:xfrm>
            <a:off x="3336615" y="4104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>
                <a:latin typeface="+mj-lt"/>
              </a:rPr>
              <a:t>Connection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126FA-D6B2-8CB5-A2D3-F694DF4981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385" y="1402090"/>
            <a:ext cx="5233230" cy="2794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955531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428</Words>
  <Application>Microsoft Office PowerPoint</Application>
  <PresentationFormat>Trình chiếu Trên màn hình (16:9)</PresentationFormat>
  <Paragraphs>115</Paragraphs>
  <Slides>23</Slides>
  <Notes>22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30" baseType="lpstr">
      <vt:lpstr>Fira Code</vt:lpstr>
      <vt:lpstr>Roboto Condensed Light</vt:lpstr>
      <vt:lpstr>Fira Code Light</vt:lpstr>
      <vt:lpstr>Arial</vt:lpstr>
      <vt:lpstr>Wingdings</vt:lpstr>
      <vt:lpstr>Oswald</vt:lpstr>
      <vt:lpstr>How to Code Workshop by Slidesgo</vt:lpstr>
      <vt:lpstr>Project: LIGHTING CONTROL SYSTEM</vt:lpstr>
      <vt:lpstr>Lighting Control System </vt:lpstr>
      <vt:lpstr>Introduction</vt:lpstr>
      <vt:lpstr>Lighting Control System </vt:lpstr>
      <vt:lpstr>System model</vt:lpstr>
      <vt:lpstr>Lighting Control System </vt:lpstr>
      <vt:lpstr>System Design</vt:lpstr>
      <vt:lpstr>System Design</vt:lpstr>
      <vt:lpstr>System Design</vt:lpstr>
      <vt:lpstr> System Design</vt:lpstr>
      <vt:lpstr>System Design</vt:lpstr>
      <vt:lpstr>Link firebase to Website</vt:lpstr>
      <vt:lpstr>Link firebase to ESP32</vt:lpstr>
      <vt:lpstr>Server</vt:lpstr>
      <vt:lpstr>Website</vt:lpstr>
      <vt:lpstr>Lighting Control System </vt:lpstr>
      <vt:lpstr>Results</vt:lpstr>
      <vt:lpstr>Results</vt:lpstr>
      <vt:lpstr>Website interface</vt:lpstr>
      <vt:lpstr>Lighting Control System </vt:lpstr>
      <vt:lpstr>Bản trình bày PowerPoint</vt:lpstr>
      <vt:lpstr>Conclusion and future work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data structures, algorithms and building library management programs</dc:title>
  <dc:creator>huy nguyen</dc:creator>
  <cp:lastModifiedBy>huy nguyen</cp:lastModifiedBy>
  <cp:revision>54</cp:revision>
  <dcterms:modified xsi:type="dcterms:W3CDTF">2022-12-30T05:16:31Z</dcterms:modified>
</cp:coreProperties>
</file>